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3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29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2.gif"/><Relationship Id="rId5" Type="http://schemas.openxmlformats.org/officeDocument/2006/relationships/image" Target="../media/image7.tmp"/><Relationship Id="rId10" Type="http://schemas.openxmlformats.org/officeDocument/2006/relationships/image" Target="../media/image1.tmp"/><Relationship Id="rId4" Type="http://schemas.openxmlformats.org/officeDocument/2006/relationships/image" Target="../media/image6.tmp"/><Relationship Id="rId9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7.tmp"/><Relationship Id="rId4" Type="http://schemas.openxmlformats.org/officeDocument/2006/relationships/image" Target="../media/image21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3" Type="http://schemas.openxmlformats.org/officeDocument/2006/relationships/image" Target="../media/image22.tmp"/><Relationship Id="rId7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0.tmp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32635" y="125317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0BD18EC-E342-231A-7289-1F7733866E2A}"/>
              </a:ext>
            </a:extLst>
          </p:cNvPr>
          <p:cNvGrpSpPr/>
          <p:nvPr/>
        </p:nvGrpSpPr>
        <p:grpSpPr>
          <a:xfrm>
            <a:off x="663912" y="715590"/>
            <a:ext cx="10612800" cy="4727646"/>
            <a:chOff x="707112" y="1097967"/>
            <a:chExt cx="10612800" cy="472764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707112" y="1097967"/>
              <a:ext cx="10612800" cy="4727646"/>
              <a:chOff x="705600" y="2055513"/>
              <a:chExt cx="10612800" cy="4727646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055513"/>
                <a:ext cx="10612800" cy="4727646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4965199" y="2248199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Left Lane Change Controller</a:t>
                </a:r>
                <a:endParaRPr lang="sv-SE" sz="1200" dirty="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48199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Right Lane Change Controller</a:t>
                </a:r>
                <a:endParaRPr lang="sv-SE" sz="1200" dirty="0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94263" y="224652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Trailing Controller</a:t>
                </a:r>
                <a:endParaRPr lang="sv-SE" sz="1200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02932" y="2861300"/>
                <a:ext cx="2982762" cy="3136577"/>
                <a:chOff x="4759297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27041" y="2995241"/>
                  <a:ext cx="2847275" cy="2991931"/>
                  <a:chOff x="4052122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52122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093740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59297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82762" cy="3170818"/>
                <a:chOff x="8502608" y="2961000"/>
                <a:chExt cx="2982762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82762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4CC1B56-0A06-C383-BE2B-418767CC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874" y="5242641"/>
              <a:ext cx="6020251" cy="489145"/>
            </a:xfrm>
            <a:prstGeom prst="rect">
              <a:avLst/>
            </a:prstGeom>
          </p:spPr>
        </p:pic>
      </p:grp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663912" y="5655722"/>
            <a:ext cx="10612800" cy="75234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 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of the input.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4FB3A0-0FF1-BF9C-1839-703A189BBB39}"/>
              </a:ext>
            </a:extLst>
          </p:cNvPr>
          <p:cNvGrpSpPr/>
          <p:nvPr/>
        </p:nvGrpSpPr>
        <p:grpSpPr>
          <a:xfrm>
            <a:off x="3020295" y="964979"/>
            <a:ext cx="2465855" cy="2363221"/>
            <a:chOff x="2868320" y="2188074"/>
            <a:chExt cx="2465855" cy="236322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4D46C52-76AA-936B-76D9-2C1D675B5C3F}"/>
                </a:ext>
              </a:extLst>
            </p:cNvPr>
            <p:cNvSpPr/>
            <p:nvPr/>
          </p:nvSpPr>
          <p:spPr>
            <a:xfrm>
              <a:off x="2868320" y="2541600"/>
              <a:ext cx="2465855" cy="2009695"/>
            </a:xfrm>
            <a:prstGeom prst="roundRect">
              <a:avLst>
                <a:gd name="adj" fmla="val 6287"/>
              </a:avLst>
            </a:prstGeom>
            <a:noFill/>
            <a:ln w="285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F0891A-A2C9-7DC7-5502-A2067BB0F406}"/>
                </a:ext>
              </a:extLst>
            </p:cNvPr>
            <p:cNvSpPr/>
            <p:nvPr/>
          </p:nvSpPr>
          <p:spPr>
            <a:xfrm>
              <a:off x="3114623" y="3353509"/>
              <a:ext cx="1975777" cy="379511"/>
            </a:xfrm>
            <a:prstGeom prst="roundRect">
              <a:avLst/>
            </a:prstGeom>
            <a:solidFill>
              <a:srgbClr val="479FF8"/>
            </a:solidFill>
            <a:ln w="285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Left lane change controller</a:t>
              </a:r>
              <a:endParaRPr lang="sv-SE" sz="12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AAB9D0-48EB-9735-28D2-26C3A6CF810D}"/>
                </a:ext>
              </a:extLst>
            </p:cNvPr>
            <p:cNvSpPr/>
            <p:nvPr/>
          </p:nvSpPr>
          <p:spPr>
            <a:xfrm>
              <a:off x="3113358" y="3979983"/>
              <a:ext cx="1975777" cy="379511"/>
            </a:xfrm>
            <a:prstGeom prst="roundRect">
              <a:avLst/>
            </a:prstGeom>
            <a:solidFill>
              <a:srgbClr val="479FF8"/>
            </a:solidFill>
            <a:ln w="285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Right lane change controller</a:t>
              </a:r>
              <a:endParaRPr lang="sv-SE" sz="12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2B2204E-116E-C769-E05A-8F8DC487985F}"/>
                </a:ext>
              </a:extLst>
            </p:cNvPr>
            <p:cNvSpPr/>
            <p:nvPr/>
          </p:nvSpPr>
          <p:spPr>
            <a:xfrm>
              <a:off x="3114623" y="2730279"/>
              <a:ext cx="1975777" cy="379511"/>
            </a:xfrm>
            <a:prstGeom prst="roundRect">
              <a:avLst/>
            </a:prstGeom>
            <a:solidFill>
              <a:srgbClr val="479FF8"/>
            </a:solidFill>
            <a:ln w="285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Trailing controller</a:t>
              </a:r>
              <a:endParaRPr lang="sv-SE" sz="1200" dirty="0"/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461F908E-90F1-258E-B805-1A1920CB23E0}"/>
                </a:ext>
              </a:extLst>
            </p:cNvPr>
            <p:cNvSpPr/>
            <p:nvPr/>
          </p:nvSpPr>
          <p:spPr>
            <a:xfrm>
              <a:off x="3113358" y="2188074"/>
              <a:ext cx="2000628" cy="360726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MPC  Controller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51C21367-B86A-3F23-54D7-D5F078387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020295" y="3887824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55AFF-1D0A-97CD-4E03-2F8DDE17E17F}"/>
              </a:ext>
            </a:extLst>
          </p:cNvPr>
          <p:cNvSpPr/>
          <p:nvPr/>
        </p:nvSpPr>
        <p:spPr>
          <a:xfrm>
            <a:off x="5884882" y="2094739"/>
            <a:ext cx="1683093" cy="450859"/>
          </a:xfrm>
          <a:prstGeom prst="round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Decision Master</a:t>
            </a:r>
            <a:endParaRPr lang="sv-SE" sz="12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6C38454-06C6-3916-D18A-11BA151C8A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4" t="57912" r="18917" b="25229"/>
          <a:stretch/>
        </p:blipFill>
        <p:spPr>
          <a:xfrm>
            <a:off x="2245006" y="4967898"/>
            <a:ext cx="2978322" cy="13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E75A2-CBFB-CC75-7EAA-E565285F2492}"/>
              </a:ext>
            </a:extLst>
          </p:cNvPr>
          <p:cNvGrpSpPr/>
          <p:nvPr/>
        </p:nvGrpSpPr>
        <p:grpSpPr>
          <a:xfrm>
            <a:off x="789014" y="2880000"/>
            <a:ext cx="2982762" cy="3719818"/>
            <a:chOff x="781814" y="2412000"/>
            <a:chExt cx="2982762" cy="37198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B1BCA8-BED4-2DFE-8D35-341E3B4DB827}"/>
                </a:ext>
              </a:extLst>
            </p:cNvPr>
            <p:cNvGrpSpPr/>
            <p:nvPr/>
          </p:nvGrpSpPr>
          <p:grpSpPr>
            <a:xfrm>
              <a:off x="877058" y="3045054"/>
              <a:ext cx="2847275" cy="2918718"/>
              <a:chOff x="581594" y="2930807"/>
              <a:chExt cx="2847275" cy="2918718"/>
            </a:xfrm>
          </p:grpSpPr>
          <p:pic>
            <p:nvPicPr>
              <p:cNvPr id="5" name="Picture 4" descr="A drawing of a road with cars">
                <a:extLst>
                  <a:ext uri="{FF2B5EF4-FFF2-40B4-BE49-F238E27FC236}">
                    <a16:creationId xmlns:a16="http://schemas.microsoft.com/office/drawing/2014/main" id="{D506F45A-27F4-DBB8-4FAF-727A4987B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" t="4598" r="66556" b="2447"/>
              <a:stretch/>
            </p:blipFill>
            <p:spPr>
              <a:xfrm>
                <a:off x="581594" y="2930807"/>
                <a:ext cx="2847275" cy="1485606"/>
              </a:xfrm>
              <a:prstGeom prst="rect">
                <a:avLst/>
              </a:prstGeom>
            </p:spPr>
          </p:pic>
          <p:pic>
            <p:nvPicPr>
              <p:cNvPr id="6" name="Picture 5" descr="A road with cars and trees&#10;&#10;Description automatically generated">
                <a:extLst>
                  <a:ext uri="{FF2B5EF4-FFF2-40B4-BE49-F238E27FC236}">
                    <a16:creationId xmlns:a16="http://schemas.microsoft.com/office/drawing/2014/main" id="{DB2907B3-E105-F057-FFEE-6619AB880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058" y="4397753"/>
                <a:ext cx="2751465" cy="1451772"/>
              </a:xfrm>
              <a:prstGeom prst="rect">
                <a:avLst/>
              </a:prstGeom>
            </p:spPr>
          </p:pic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9919EC-7E56-B660-D334-C29E47246BC0}"/>
                </a:ext>
              </a:extLst>
            </p:cNvPr>
            <p:cNvSpPr/>
            <p:nvPr/>
          </p:nvSpPr>
          <p:spPr>
            <a:xfrm>
              <a:off x="1358571" y="2554216"/>
              <a:ext cx="1829247" cy="379511"/>
            </a:xfrm>
            <a:prstGeom prst="roundRect">
              <a:avLst/>
            </a:prstGeom>
            <a:solidFill>
              <a:srgbClr val="479FF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Trailing controller</a:t>
              </a:r>
              <a:endParaRPr lang="sv-SE" sz="12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AA8DA8-34F0-0188-EA78-F4829DC38546}"/>
                </a:ext>
              </a:extLst>
            </p:cNvPr>
            <p:cNvSpPr/>
            <p:nvPr/>
          </p:nvSpPr>
          <p:spPr>
            <a:xfrm>
              <a:off x="781814" y="2412000"/>
              <a:ext cx="2982762" cy="3719818"/>
            </a:xfrm>
            <a:prstGeom prst="roundRect">
              <a:avLst>
                <a:gd name="adj" fmla="val 6287"/>
              </a:avLst>
            </a:prstGeom>
            <a:noFill/>
            <a:ln w="28575">
              <a:solidFill>
                <a:srgbClr val="479FF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D70C4A-4AFC-FB9C-BFA4-F577BD616AD5}"/>
              </a:ext>
            </a:extLst>
          </p:cNvPr>
          <p:cNvGrpSpPr/>
          <p:nvPr/>
        </p:nvGrpSpPr>
        <p:grpSpPr>
          <a:xfrm>
            <a:off x="4618088" y="2880000"/>
            <a:ext cx="2982762" cy="3719818"/>
            <a:chOff x="4759297" y="2412000"/>
            <a:chExt cx="2982762" cy="37198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AFC1F-2F6B-683E-0187-C20ED1A02C79}"/>
                </a:ext>
              </a:extLst>
            </p:cNvPr>
            <p:cNvGrpSpPr/>
            <p:nvPr/>
          </p:nvGrpSpPr>
          <p:grpSpPr>
            <a:xfrm>
              <a:off x="4827041" y="2995241"/>
              <a:ext cx="2847275" cy="2991931"/>
              <a:chOff x="4052122" y="2838243"/>
              <a:chExt cx="2847275" cy="3036344"/>
            </a:xfrm>
          </p:grpSpPr>
          <p:pic>
            <p:nvPicPr>
              <p:cNvPr id="8" name="Picture 7" descr="A drawing of a road with cars&#10;&#10;Description automatically generated">
                <a:extLst>
                  <a:ext uri="{FF2B5EF4-FFF2-40B4-BE49-F238E27FC236}">
                    <a16:creationId xmlns:a16="http://schemas.microsoft.com/office/drawing/2014/main" id="{351D7A1B-585E-FE7D-159F-61CBE27378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4" r="33639"/>
              <a:stretch/>
            </p:blipFill>
            <p:spPr>
              <a:xfrm>
                <a:off x="4052122" y="2838243"/>
                <a:ext cx="2847275" cy="1645442"/>
              </a:xfrm>
              <a:prstGeom prst="rect">
                <a:avLst/>
              </a:prstGeom>
            </p:spPr>
          </p:pic>
          <p:pic>
            <p:nvPicPr>
              <p:cNvPr id="9" name="Picture 8" descr="A road with trees and a building&#10;&#10;Description automatically generated">
                <a:extLst>
                  <a:ext uri="{FF2B5EF4-FFF2-40B4-BE49-F238E27FC236}">
                    <a16:creationId xmlns:a16="http://schemas.microsoft.com/office/drawing/2014/main" id="{3E9DD3A7-C72C-CAAF-4DE6-02926FDC0C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5"/>
              <a:stretch/>
            </p:blipFill>
            <p:spPr>
              <a:xfrm>
                <a:off x="4093740" y="4422815"/>
                <a:ext cx="2764041" cy="1451772"/>
              </a:xfrm>
              <a:prstGeom prst="rect">
                <a:avLst/>
              </a:prstGeom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C9A99AF-3678-1EB4-BE86-802EBD6A5709}"/>
                </a:ext>
              </a:extLst>
            </p:cNvPr>
            <p:cNvSpPr/>
            <p:nvPr/>
          </p:nvSpPr>
          <p:spPr>
            <a:xfrm>
              <a:off x="5198176" y="2554216"/>
              <a:ext cx="2078065" cy="379511"/>
            </a:xfrm>
            <a:prstGeom prst="roundRect">
              <a:avLst/>
            </a:prstGeom>
            <a:solidFill>
              <a:srgbClr val="479FF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Left lane change controller</a:t>
              </a:r>
              <a:endParaRPr lang="sv-SE" sz="12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8F3580-1752-258B-FD8D-1E14730BAD26}"/>
                </a:ext>
              </a:extLst>
            </p:cNvPr>
            <p:cNvSpPr/>
            <p:nvPr/>
          </p:nvSpPr>
          <p:spPr>
            <a:xfrm>
              <a:off x="4759297" y="2412000"/>
              <a:ext cx="2982762" cy="3719818"/>
            </a:xfrm>
            <a:prstGeom prst="roundRect">
              <a:avLst>
                <a:gd name="adj" fmla="val 6287"/>
              </a:avLst>
            </a:prstGeom>
            <a:noFill/>
            <a:ln w="28575">
              <a:solidFill>
                <a:srgbClr val="479FF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681CB9-5720-E04D-B064-E11E90ABA2E3}"/>
              </a:ext>
            </a:extLst>
          </p:cNvPr>
          <p:cNvGrpSpPr/>
          <p:nvPr/>
        </p:nvGrpSpPr>
        <p:grpSpPr>
          <a:xfrm>
            <a:off x="8380208" y="2880000"/>
            <a:ext cx="2982762" cy="3719818"/>
            <a:chOff x="8502608" y="2412000"/>
            <a:chExt cx="2982762" cy="3719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A41D47-95C4-B085-0977-D5A70C25A74D}"/>
                </a:ext>
              </a:extLst>
            </p:cNvPr>
            <p:cNvGrpSpPr/>
            <p:nvPr/>
          </p:nvGrpSpPr>
          <p:grpSpPr>
            <a:xfrm>
              <a:off x="8535520" y="2995241"/>
              <a:ext cx="2916938" cy="2991931"/>
              <a:chOff x="8269814" y="2838243"/>
              <a:chExt cx="2916938" cy="3036343"/>
            </a:xfrm>
          </p:grpSpPr>
          <p:pic>
            <p:nvPicPr>
              <p:cNvPr id="11" name="Picture 10" descr="A drawing of a road with cars&#10;&#10;Description automatically generated">
                <a:extLst>
                  <a:ext uri="{FF2B5EF4-FFF2-40B4-BE49-F238E27FC236}">
                    <a16:creationId xmlns:a16="http://schemas.microsoft.com/office/drawing/2014/main" id="{938E8EDB-D834-4452-4FC9-06DBA29F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277"/>
              <a:stretch/>
            </p:blipFill>
            <p:spPr>
              <a:xfrm>
                <a:off x="8269814" y="2838243"/>
                <a:ext cx="2916938" cy="1645403"/>
              </a:xfrm>
              <a:prstGeom prst="rect">
                <a:avLst/>
              </a:prstGeom>
            </p:spPr>
          </p:pic>
          <p:pic>
            <p:nvPicPr>
              <p:cNvPr id="12" name="Picture 11" descr="A road with trees and a building&#10;&#10;Description automatically generated">
                <a:extLst>
                  <a:ext uri="{FF2B5EF4-FFF2-40B4-BE49-F238E27FC236}">
                    <a16:creationId xmlns:a16="http://schemas.microsoft.com/office/drawing/2014/main" id="{F2F16CBB-B451-D5C0-A6F9-803974179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5"/>
              <a:stretch/>
            </p:blipFill>
            <p:spPr>
              <a:xfrm flipV="1">
                <a:off x="8321382" y="4422815"/>
                <a:ext cx="2764041" cy="1451771"/>
              </a:xfrm>
              <a:prstGeom prst="rect">
                <a:avLst/>
              </a:prstGeom>
            </p:spPr>
          </p:pic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8FFC9B0-5EEB-5B1D-E323-DAB3A3452205}"/>
                </a:ext>
              </a:extLst>
            </p:cNvPr>
            <p:cNvSpPr/>
            <p:nvPr/>
          </p:nvSpPr>
          <p:spPr>
            <a:xfrm>
              <a:off x="8906710" y="2547248"/>
              <a:ext cx="2174558" cy="379511"/>
            </a:xfrm>
            <a:prstGeom prst="roundRect">
              <a:avLst/>
            </a:prstGeom>
            <a:solidFill>
              <a:srgbClr val="479FF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Right lane change controller</a:t>
              </a:r>
              <a:endParaRPr lang="sv-SE" sz="12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33BC02-4A1B-1862-6A9C-5FA3AA0C4276}"/>
                </a:ext>
              </a:extLst>
            </p:cNvPr>
            <p:cNvSpPr/>
            <p:nvPr/>
          </p:nvSpPr>
          <p:spPr>
            <a:xfrm>
              <a:off x="8502608" y="2412000"/>
              <a:ext cx="2982762" cy="3719818"/>
            </a:xfrm>
            <a:prstGeom prst="roundRect">
              <a:avLst>
                <a:gd name="adj" fmla="val 6287"/>
              </a:avLst>
            </a:prstGeom>
            <a:noFill/>
            <a:ln w="28575">
              <a:solidFill>
                <a:srgbClr val="479FF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BEE9497-B5F8-930E-AACF-27F433ECA7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19014" r="17350" b="50915"/>
          <a:stretch/>
        </p:blipFill>
        <p:spPr>
          <a:xfrm>
            <a:off x="414528" y="1377696"/>
            <a:ext cx="9662160" cy="19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78CCA06-58D4-8872-CFF1-125C383C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164"/>
            <a:ext cx="6410797" cy="520877"/>
          </a:xfrm>
          <a:prstGeom prst="rect">
            <a:avLst/>
          </a:prstGeom>
        </p:spPr>
      </p:pic>
      <p:pic>
        <p:nvPicPr>
          <p:cNvPr id="2" name="Picture 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5F6005C-E047-7EA7-3BF9-099865856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42976" b="-1"/>
          <a:stretch/>
        </p:blipFill>
        <p:spPr>
          <a:xfrm>
            <a:off x="530894" y="3864481"/>
            <a:ext cx="4528552" cy="1416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67B9FA-84F2-9286-8B83-5EB10600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7" y="3535913"/>
            <a:ext cx="2419688" cy="4382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AD8DB-985C-B650-A22C-49FD247F0C6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084254" y="157151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5242BDB-75B8-AC7B-B5C7-EB76CCE2659D}"/>
              </a:ext>
            </a:extLst>
          </p:cNvPr>
          <p:cNvSpPr/>
          <p:nvPr/>
        </p:nvSpPr>
        <p:spPr>
          <a:xfrm>
            <a:off x="242518" y="27634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Controller Architecture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D076224F-0827-DF92-AFA7-502626345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541330" y="764500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6131-C76A-7F81-F6B4-424E9E58AE7D}"/>
              </a:ext>
            </a:extLst>
          </p:cNvPr>
          <p:cNvSpPr/>
          <p:nvPr/>
        </p:nvSpPr>
        <p:spPr>
          <a:xfrm>
            <a:off x="6633848" y="34103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Left lane change controller</a:t>
            </a:r>
            <a:endParaRPr lang="sv-SE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C3895-ABC9-44F8-51CA-4966A06C679A}"/>
              </a:ext>
            </a:extLst>
          </p:cNvPr>
          <p:cNvSpPr/>
          <p:nvPr/>
        </p:nvSpPr>
        <p:spPr>
          <a:xfrm>
            <a:off x="6633848" y="5530278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Right lane change controller</a:t>
            </a:r>
            <a:endParaRPr lang="sv-SE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04CC2C-8759-647D-6CD8-61D9A69BCC5C}"/>
              </a:ext>
            </a:extLst>
          </p:cNvPr>
          <p:cNvSpPr/>
          <p:nvPr/>
        </p:nvSpPr>
        <p:spPr>
          <a:xfrm>
            <a:off x="6633848" y="13444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15" name="Picture 14" descr="A drawing of a road with cars">
            <a:extLst>
              <a:ext uri="{FF2B5EF4-FFF2-40B4-BE49-F238E27FC236}">
                <a16:creationId xmlns:a16="http://schemas.microsoft.com/office/drawing/2014/main" id="{F165303B-A6B9-8DE1-8A0C-FB8253F747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706045" y="802846"/>
            <a:ext cx="2847275" cy="1537337"/>
          </a:xfrm>
          <a:prstGeom prst="rect">
            <a:avLst/>
          </a:prstGeom>
        </p:spPr>
      </p:pic>
      <p:pic>
        <p:nvPicPr>
          <p:cNvPr id="16" name="Picture 15" descr="A drawing of a road with cars&#10;&#10;Description automatically generated">
            <a:extLst>
              <a:ext uri="{FF2B5EF4-FFF2-40B4-BE49-F238E27FC236}">
                <a16:creationId xmlns:a16="http://schemas.microsoft.com/office/drawing/2014/main" id="{110DDACC-35A0-020C-6A22-20AC1D9DE8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r="33639"/>
          <a:stretch/>
        </p:blipFill>
        <p:spPr>
          <a:xfrm>
            <a:off x="8706044" y="2814693"/>
            <a:ext cx="2847275" cy="1645442"/>
          </a:xfrm>
          <a:prstGeom prst="rect">
            <a:avLst/>
          </a:prstGeom>
        </p:spPr>
      </p:pic>
      <p:pic>
        <p:nvPicPr>
          <p:cNvPr id="17" name="Picture 16" descr="A drawing of a road with cars&#10;&#10;Description automatically generated">
            <a:extLst>
              <a:ext uri="{FF2B5EF4-FFF2-40B4-BE49-F238E27FC236}">
                <a16:creationId xmlns:a16="http://schemas.microsoft.com/office/drawing/2014/main" id="{405A4C6A-0CEE-20FA-BEAC-E590AF1AEE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/>
          <a:stretch/>
        </p:blipFill>
        <p:spPr>
          <a:xfrm>
            <a:off x="8706044" y="4934645"/>
            <a:ext cx="2916938" cy="164540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6FF-E87F-3987-164C-A4B39706ED5A}"/>
              </a:ext>
            </a:extLst>
          </p:cNvPr>
          <p:cNvCxnSpPr>
            <a:cxnSpLocks/>
          </p:cNvCxnSpPr>
          <p:nvPr/>
        </p:nvCxnSpPr>
        <p:spPr>
          <a:xfrm>
            <a:off x="8084254" y="5757345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7674E-D281-A983-7F9D-1A54FEDB42C9}"/>
              </a:ext>
            </a:extLst>
          </p:cNvPr>
          <p:cNvCxnSpPr>
            <a:cxnSpLocks/>
          </p:cNvCxnSpPr>
          <p:nvPr/>
        </p:nvCxnSpPr>
        <p:spPr>
          <a:xfrm>
            <a:off x="8084254" y="3639856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C1D3A37-8E44-4CCE-7E2A-D5326946CBD6}"/>
              </a:ext>
            </a:extLst>
          </p:cNvPr>
          <p:cNvSpPr/>
          <p:nvPr/>
        </p:nvSpPr>
        <p:spPr>
          <a:xfrm>
            <a:off x="242517" y="5318333"/>
            <a:ext cx="5654943" cy="120801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 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of the input.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81276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222882-329A-ADF8-E364-337C2E698C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48629" y="1610487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6CF78-2B74-43AF-A32A-CA2944FEDC5E}"/>
              </a:ext>
            </a:extLst>
          </p:cNvPr>
          <p:cNvSpPr/>
          <p:nvPr/>
        </p:nvSpPr>
        <p:spPr>
          <a:xfrm>
            <a:off x="498223" y="1383419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7" name="Picture 6" descr="A drawing of a road with cars">
            <a:extLst>
              <a:ext uri="{FF2B5EF4-FFF2-40B4-BE49-F238E27FC236}">
                <a16:creationId xmlns:a16="http://schemas.microsoft.com/office/drawing/2014/main" id="{77E36879-C06F-DB6A-AFD9-80EFC8C5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2570420" y="841819"/>
            <a:ext cx="2847275" cy="1537337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5A9354A-B7FE-6942-A982-12457B6DBBA7}"/>
              </a:ext>
            </a:extLst>
          </p:cNvPr>
          <p:cNvSpPr/>
          <p:nvPr/>
        </p:nvSpPr>
        <p:spPr>
          <a:xfrm>
            <a:off x="455108" y="796098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 descr="A aerial view of a road and buildings&#10;&#10;Description automatically generated">
            <a:extLst>
              <a:ext uri="{FF2B5EF4-FFF2-40B4-BE49-F238E27FC236}">
                <a16:creationId xmlns:a16="http://schemas.microsoft.com/office/drawing/2014/main" id="{05D9C424-A66D-CE50-B446-D4B3A629B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55067" r="49075" b="30810"/>
          <a:stretch/>
        </p:blipFill>
        <p:spPr>
          <a:xfrm>
            <a:off x="455108" y="2456997"/>
            <a:ext cx="4962585" cy="779424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4EF0E0F-D1A4-564F-EA18-41902A304DB6}"/>
              </a:ext>
            </a:extLst>
          </p:cNvPr>
          <p:cNvSpPr/>
          <p:nvPr/>
        </p:nvSpPr>
        <p:spPr>
          <a:xfrm>
            <a:off x="452503" y="2745119"/>
            <a:ext cx="4965190" cy="256032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1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90CAA0-3344-9272-C3A4-3B9831D7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6052473" y="2800963"/>
            <a:ext cx="5595446" cy="2856771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A61F27-3539-91EF-2510-F276DE3DACE1}"/>
              </a:ext>
            </a:extLst>
          </p:cNvPr>
          <p:cNvSpPr/>
          <p:nvPr/>
        </p:nvSpPr>
        <p:spPr>
          <a:xfrm>
            <a:off x="6321756" y="2479285"/>
            <a:ext cx="4251164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Tightened Bound with time (example)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F7E11A5-A8A8-05EA-2ED8-8C7AEF063A68}"/>
              </a:ext>
            </a:extLst>
          </p:cNvPr>
          <p:cNvSpPr/>
          <p:nvPr/>
        </p:nvSpPr>
        <p:spPr>
          <a:xfrm>
            <a:off x="6321756" y="721422"/>
            <a:ext cx="5249249" cy="17355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For Adaptive Cruise Control (ACC), an Intelligent Drive Model (IDM) constraint is applied along the x-axis. Due to difference between the nominal model and actual vehicle, this uncertainty is modeled as Gaussian noise. To compensate, constraints are tightened using Stochastic Model Predictive Control (SMPC).</a:t>
            </a:r>
            <a:endParaRPr lang="sv-SE" sz="1550" dirty="0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B65720-DF50-011D-B649-E0149AE02DD7}"/>
              </a:ext>
            </a:extLst>
          </p:cNvPr>
          <p:cNvSpPr/>
          <p:nvPr/>
        </p:nvSpPr>
        <p:spPr>
          <a:xfrm>
            <a:off x="444838" y="398677"/>
            <a:ext cx="2683007" cy="31174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/>
              <a:t>Adaptive Cruise Control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E216851F-0D6E-2F06-AE9D-A3C1CE444EFE}"/>
              </a:ext>
            </a:extLst>
          </p:cNvPr>
          <p:cNvSpPr/>
          <p:nvPr/>
        </p:nvSpPr>
        <p:spPr>
          <a:xfrm>
            <a:off x="6306071" y="5647319"/>
            <a:ext cx="5264934" cy="523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As time progresses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, the constraints are increasingly tightened to </a:t>
            </a:r>
            <a:r>
              <a:rPr lang="en-US" sz="1550" dirty="0">
                <a:solidFill>
                  <a:srgbClr val="0D0D0D"/>
                </a:solidFill>
                <a:latin typeface="Söhne"/>
              </a:rPr>
              <a:t>approach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 noise effects.</a:t>
            </a:r>
            <a:endParaRPr lang="sv-SE" sz="15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7488F4-D09C-B682-9282-8BA8CA8C63E7}"/>
              </a:ext>
            </a:extLst>
          </p:cNvPr>
          <p:cNvGrpSpPr/>
          <p:nvPr/>
        </p:nvGrpSpPr>
        <p:grpSpPr>
          <a:xfrm>
            <a:off x="52550" y="3464945"/>
            <a:ext cx="6101258" cy="2509943"/>
            <a:chOff x="73570" y="3895871"/>
            <a:chExt cx="6101258" cy="25099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AF77AD-E3B5-F99D-F579-7E9B85648C9E}"/>
                </a:ext>
              </a:extLst>
            </p:cNvPr>
            <p:cNvGrpSpPr/>
            <p:nvPr/>
          </p:nvGrpSpPr>
          <p:grpSpPr>
            <a:xfrm>
              <a:off x="73570" y="3895871"/>
              <a:ext cx="6101258" cy="2509943"/>
              <a:chOff x="73570" y="3895871"/>
              <a:chExt cx="6101258" cy="2509943"/>
            </a:xfrm>
          </p:grpSpPr>
          <p:pic>
            <p:nvPicPr>
              <p:cNvPr id="12" name="Picture 11" descr="A math equations and formulas&#10;&#10;Description automatically generated with medium confidence">
                <a:extLst>
                  <a:ext uri="{FF2B5EF4-FFF2-40B4-BE49-F238E27FC236}">
                    <a16:creationId xmlns:a16="http://schemas.microsoft.com/office/drawing/2014/main" id="{B5DA87B1-81BF-035C-9F3D-017CB8087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3" t="45496" b="-1"/>
              <a:stretch/>
            </p:blipFill>
            <p:spPr>
              <a:xfrm>
                <a:off x="2657846" y="4739373"/>
                <a:ext cx="3516982" cy="113722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888A997-3CD9-DC73-0CB4-DB7E0053FB52}"/>
                  </a:ext>
                </a:extLst>
              </p:cNvPr>
              <p:cNvGrpSpPr/>
              <p:nvPr/>
            </p:nvGrpSpPr>
            <p:grpSpPr>
              <a:xfrm>
                <a:off x="73570" y="3895871"/>
                <a:ext cx="6022430" cy="2509943"/>
                <a:chOff x="73570" y="3895871"/>
                <a:chExt cx="6022430" cy="2509943"/>
              </a:xfrm>
            </p:grpSpPr>
            <p:pic>
              <p:nvPicPr>
                <p:cNvPr id="11" name="Picture 10" descr="A math equations and numbers&#10;&#10;Description automatically generated">
                  <a:extLst>
                    <a:ext uri="{FF2B5EF4-FFF2-40B4-BE49-F238E27FC236}">
                      <a16:creationId xmlns:a16="http://schemas.microsoft.com/office/drawing/2014/main" id="{FBE89777-5B6C-CD1E-80CC-2E5510A3D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1" t="37437" r="13168"/>
                <a:stretch/>
              </p:blipFill>
              <p:spPr>
                <a:xfrm>
                  <a:off x="152148" y="4737079"/>
                  <a:ext cx="2418272" cy="1297879"/>
                </a:xfrm>
                <a:prstGeom prst="rect">
                  <a:avLst/>
                </a:prstGeom>
              </p:spPr>
            </p:pic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C0153D6E-D398-2757-FB57-166EFB96E11F}"/>
                    </a:ext>
                  </a:extLst>
                </p:cNvPr>
                <p:cNvSpPr/>
                <p:nvPr/>
              </p:nvSpPr>
              <p:spPr>
                <a:xfrm>
                  <a:off x="131538" y="4737336"/>
                  <a:ext cx="2418272" cy="1324565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BD18D48E-D717-7A63-346D-E385C5339988}"/>
                    </a:ext>
                  </a:extLst>
                </p:cNvPr>
                <p:cNvSpPr/>
                <p:nvPr/>
              </p:nvSpPr>
              <p:spPr>
                <a:xfrm>
                  <a:off x="452503" y="609407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Initial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7CB5AA9E-69A3-42DE-DBE1-C8C52EE154F9}"/>
                    </a:ext>
                  </a:extLst>
                </p:cNvPr>
                <p:cNvSpPr/>
                <p:nvPr/>
              </p:nvSpPr>
              <p:spPr>
                <a:xfrm>
                  <a:off x="3475900" y="608356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SMPC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587FA50-8FAF-B555-ADFA-8CCB102C2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49" y="3895871"/>
                  <a:ext cx="6020251" cy="48914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0A9F27F-F874-546F-8775-03114C007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0" y="4381238"/>
                  <a:ext cx="1861405" cy="337105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F99B5C67-8B8D-2FDA-0C8A-AC7029EF3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8F3D5433-8451-8EA5-E49B-F1D0DE127636}"/>
                </a:ext>
              </a:extLst>
            </p:cNvPr>
            <p:cNvSpPr/>
            <p:nvPr/>
          </p:nvSpPr>
          <p:spPr>
            <a:xfrm>
              <a:off x="2621882" y="4723735"/>
              <a:ext cx="3516981" cy="1324565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70660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cars and trees&#10;&#10;Description automatically generated">
            <a:extLst>
              <a:ext uri="{FF2B5EF4-FFF2-40B4-BE49-F238E27FC236}">
                <a16:creationId xmlns:a16="http://schemas.microsoft.com/office/drawing/2014/main" id="{BEF0E805-3699-0DEB-E588-DD3BE30C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8" y="1058788"/>
            <a:ext cx="5530523" cy="3236700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B5592A51-FAA6-5C5A-AD5C-1612CA6CFE67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</a:t>
            </a:r>
            <a:endParaRPr lang="sv-SE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00C1A8-9F23-6D78-9EB4-52223B82622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008753" y="185096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646D51-C5AC-A61F-7C2C-5C442F4EBD35}"/>
              </a:ext>
            </a:extLst>
          </p:cNvPr>
          <p:cNvSpPr/>
          <p:nvPr/>
        </p:nvSpPr>
        <p:spPr>
          <a:xfrm>
            <a:off x="6558347" y="162389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26" name="Picture 25" descr="A drawing of a road with cars">
            <a:extLst>
              <a:ext uri="{FF2B5EF4-FFF2-40B4-BE49-F238E27FC236}">
                <a16:creationId xmlns:a16="http://schemas.microsoft.com/office/drawing/2014/main" id="{DB8A4D5F-BA5F-2015-DEF8-2D6810DB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630544" y="1082296"/>
            <a:ext cx="3290212" cy="1537337"/>
          </a:xfrm>
          <a:prstGeom prst="rect">
            <a:avLst/>
          </a:prstGeom>
        </p:spPr>
      </p:pic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7DA6598-F78D-679E-732F-650541DE91D9}"/>
              </a:ext>
            </a:extLst>
          </p:cNvPr>
          <p:cNvSpPr/>
          <p:nvPr/>
        </p:nvSpPr>
        <p:spPr>
          <a:xfrm>
            <a:off x="6515232" y="1036577"/>
            <a:ext cx="5405524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70F8B4-73CD-E786-A73E-CC881E33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417119" y="2723063"/>
            <a:ext cx="5530522" cy="433079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E899BE-9FE4-B76A-6870-AE05158EE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223" r="1071" b="67095"/>
          <a:stretch/>
        </p:blipFill>
        <p:spPr>
          <a:xfrm>
            <a:off x="67112" y="4492210"/>
            <a:ext cx="5852719" cy="1478214"/>
          </a:xfrm>
          <a:prstGeom prst="rect">
            <a:avLst/>
          </a:prstGeom>
        </p:spPr>
      </p:pic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2F249DF-7005-4A47-6028-F101BDEF4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71" y="3177020"/>
            <a:ext cx="576877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37A7A8-AAD5-F872-F2D0-5DA26AE9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" y="1514513"/>
            <a:ext cx="5735605" cy="459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21023-CFCA-DF1B-27BE-68E7FF05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46509" y="1139402"/>
            <a:ext cx="5419024" cy="433079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24626E6-A57F-AEAC-D919-5BE88AB133BF}"/>
              </a:ext>
            </a:extLst>
          </p:cNvPr>
          <p:cNvSpPr/>
          <p:nvPr/>
        </p:nvSpPr>
        <p:spPr>
          <a:xfrm>
            <a:off x="346509" y="545399"/>
            <a:ext cx="406610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without Noise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60CCBE-1D9B-4937-E0FD-C96353C8D14D}"/>
              </a:ext>
            </a:extLst>
          </p:cNvPr>
          <p:cNvSpPr/>
          <p:nvPr/>
        </p:nvSpPr>
        <p:spPr>
          <a:xfrm>
            <a:off x="6513097" y="596095"/>
            <a:ext cx="3458676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68B5A-09C6-3A75-1B6C-110FABB6A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353849" y="1139401"/>
            <a:ext cx="5419024" cy="433079"/>
          </a:xfrm>
          <a:prstGeom prst="rect">
            <a:avLst/>
          </a:prstGeom>
        </p:spPr>
      </p:pic>
      <p:pic>
        <p:nvPicPr>
          <p:cNvPr id="3" name="Picture 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8C8F256-67BF-A3A0-BC2F-5AA6FB3423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223" b="917"/>
          <a:stretch/>
        </p:blipFill>
        <p:spPr>
          <a:xfrm>
            <a:off x="6154723" y="1558612"/>
            <a:ext cx="5618150" cy="4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323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7</cp:revision>
  <dcterms:created xsi:type="dcterms:W3CDTF">2024-02-26T09:05:45Z</dcterms:created>
  <dcterms:modified xsi:type="dcterms:W3CDTF">2024-04-04T12:13:38Z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